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  <p:sldMasterId id="2147483663" r:id="rId4"/>
  </p:sldMasterIdLst>
  <p:notesMasterIdLst>
    <p:notesMasterId r:id="rId13"/>
  </p:notesMasterIdLst>
  <p:sldIdLst>
    <p:sldId id="256" r:id="rId5"/>
    <p:sldId id="320" r:id="rId6"/>
    <p:sldId id="319" r:id="rId7"/>
    <p:sldId id="334" r:id="rId8"/>
    <p:sldId id="322" r:id="rId9"/>
    <p:sldId id="321" r:id="rId10"/>
    <p:sldId id="331" r:id="rId11"/>
    <p:sldId id="32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E78703B-0635-4EAE-A234-6E4B37174CB3}">
          <p14:sldIdLst>
            <p14:sldId id="256"/>
            <p14:sldId id="320"/>
            <p14:sldId id="319"/>
            <p14:sldId id="334"/>
            <p14:sldId id="322"/>
            <p14:sldId id="321"/>
            <p14:sldId id="331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13E9B"/>
    <a:srgbClr val="67439D"/>
    <a:srgbClr val="4F4697"/>
    <a:srgbClr val="8E56D5"/>
    <a:srgbClr val="FFCB08"/>
    <a:srgbClr val="674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4660"/>
  </p:normalViewPr>
  <p:slideViewPr>
    <p:cSldViewPr>
      <p:cViewPr varScale="1">
        <p:scale>
          <a:sx n="113" d="100"/>
          <a:sy n="113" d="100"/>
        </p:scale>
        <p:origin x="82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8129F-6DCB-4EC1-A43A-EB3E569B8988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DA228-494D-4960-ABEF-588D3A0D5A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873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A228-494D-4960-ABEF-588D3A0D5AC1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9551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A228-494D-4960-ABEF-588D3A0D5AC1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756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A228-494D-4960-ABEF-588D3A0D5AC1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32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" y="0"/>
            <a:ext cx="9143760" cy="516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4927-F158-445B-8AB1-A7D9AE19A50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37B5-E3E1-4545-A71E-8FA03315759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5750"/>
            <a:ext cx="1216566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819149"/>
            <a:ext cx="6032500" cy="212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74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4927-F158-445B-8AB1-A7D9AE19A50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37B5-E3E1-4545-A71E-8FA033157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4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4927-F158-445B-8AB1-A7D9AE19A50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37B5-E3E1-4545-A71E-8FA033157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9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4927-F158-445B-8AB1-A7D9AE19A50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37B5-E3E1-4545-A71E-8FA033157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8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4927-F158-445B-8AB1-A7D9AE19A50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37B5-E3E1-4545-A71E-8FA033157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50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BAD-5628-4EBB-8280-3A756619158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9AE5-A1B5-4A43-A9D1-10FCB4A04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4756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BAD-5628-4EBB-8280-3A756619158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9AE5-A1B5-4A43-A9D1-10FCB4A04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791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BAD-5628-4EBB-8280-3A756619158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9AE5-A1B5-4A43-A9D1-10FCB4A04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8070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BAD-5628-4EBB-8280-3A756619158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9AE5-A1B5-4A43-A9D1-10FCB4A04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6530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BAD-5628-4EBB-8280-3A756619158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9AE5-A1B5-4A43-A9D1-10FCB4A04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7708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BAD-5628-4EBB-8280-3A756619158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9AE5-A1B5-4A43-A9D1-10FCB4A04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521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" y="0"/>
            <a:ext cx="9143760" cy="516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D5824927-F158-445B-8AB1-A7D9AE19A50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21337B5-E3E1-4545-A71E-8FA03315759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5750"/>
            <a:ext cx="1216566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002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BAD-5628-4EBB-8280-3A756619158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9AE5-A1B5-4A43-A9D1-10FCB4A04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381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BAD-5628-4EBB-8280-3A756619158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9AE5-A1B5-4A43-A9D1-10FCB4A04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6469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BAD-5628-4EBB-8280-3A756619158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9AE5-A1B5-4A43-A9D1-10FCB4A04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0512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BAD-5628-4EBB-8280-3A756619158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9AE5-A1B5-4A43-A9D1-10FCB4A04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6538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BAD-5628-4EBB-8280-3A756619158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9AE5-A1B5-4A43-A9D1-10FCB4A04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8918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510A-E957-45A0-9B1D-25174FBABBE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814B-B3A6-4AA7-AC67-46F8477F1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321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510A-E957-45A0-9B1D-25174FBABBE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814B-B3A6-4AA7-AC67-46F8477F1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1907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510A-E957-45A0-9B1D-25174FBABBE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814B-B3A6-4AA7-AC67-46F8477F1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0888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510A-E957-45A0-9B1D-25174FBABBE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814B-B3A6-4AA7-AC67-46F8477F1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7369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510A-E957-45A0-9B1D-25174FBABBE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814B-B3A6-4AA7-AC67-46F8477F1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250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" y="0"/>
            <a:ext cx="9143760" cy="516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4927-F158-445B-8AB1-A7D9AE19A50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37B5-E3E1-4545-A71E-8FA033157594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25" y="704850"/>
            <a:ext cx="602104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5750"/>
            <a:ext cx="1216566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399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510A-E957-45A0-9B1D-25174FBABBE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814B-B3A6-4AA7-AC67-46F8477F1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5231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510A-E957-45A0-9B1D-25174FBABBE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814B-B3A6-4AA7-AC67-46F8477F1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238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510A-E957-45A0-9B1D-25174FBABBE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814B-B3A6-4AA7-AC67-46F8477F1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0783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510A-E957-45A0-9B1D-25174FBABBE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814B-B3A6-4AA7-AC67-46F8477F1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7619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510A-E957-45A0-9B1D-25174FBABBE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814B-B3A6-4AA7-AC67-46F8477F1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9431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510A-E957-45A0-9B1D-25174FBABBE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814B-B3A6-4AA7-AC67-46F8477F1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293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F9DC-3E72-4057-BE75-4FDB2D3AA5EF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B417-30B5-4544-9FB0-A2C2001C13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5882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F9DC-3E72-4057-BE75-4FDB2D3AA5EF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B417-30B5-4544-9FB0-A2C2001C13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118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F9DC-3E72-4057-BE75-4FDB2D3AA5EF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B417-30B5-4544-9FB0-A2C2001C13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8066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F9DC-3E72-4057-BE75-4FDB2D3AA5EF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B417-30B5-4544-9FB0-A2C2001C13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973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029200"/>
            <a:ext cx="9144000" cy="12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518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4927-F158-445B-8AB1-A7D9AE19A50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37B5-E3E1-4545-A71E-8FA03315759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33349"/>
            <a:ext cx="5715000" cy="68580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0182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F9DC-3E72-4057-BE75-4FDB2D3AA5EF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B417-30B5-4544-9FB0-A2C2001C13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4552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F9DC-3E72-4057-BE75-4FDB2D3AA5EF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B417-30B5-4544-9FB0-A2C2001C13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3349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F9DC-3E72-4057-BE75-4FDB2D3AA5EF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B417-30B5-4544-9FB0-A2C2001C13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44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F9DC-3E72-4057-BE75-4FDB2D3AA5EF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B417-30B5-4544-9FB0-A2C2001C13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537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F9DC-3E72-4057-BE75-4FDB2D3AA5EF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B417-30B5-4544-9FB0-A2C2001C13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560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F9DC-3E72-4057-BE75-4FDB2D3AA5EF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B417-30B5-4544-9FB0-A2C2001C13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8606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F9DC-3E72-4057-BE75-4FDB2D3AA5EF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B417-30B5-4544-9FB0-A2C2001C13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704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4927-F158-445B-8AB1-A7D9AE19A50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37B5-E3E1-4545-A71E-8FA033157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8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4927-F158-445B-8AB1-A7D9AE19A50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37B5-E3E1-4545-A71E-8FA033157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4927-F158-445B-8AB1-A7D9AE19A50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37B5-E3E1-4545-A71E-8FA033157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0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4927-F158-445B-8AB1-A7D9AE19A50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37B5-E3E1-4545-A71E-8FA033157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4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4927-F158-445B-8AB1-A7D9AE19A50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37B5-E3E1-4545-A71E-8FA033157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3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4927-F158-445B-8AB1-A7D9AE19A50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337B5-E3E1-4545-A71E-8FA033157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2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A6BAD-5628-4EBB-8280-3A756619158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59AE5-A1B5-4A43-A9D1-10FCB4A04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723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4510A-E957-45A0-9B1D-25174FBABBE5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814B-B3A6-4AA7-AC67-46F8477F1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52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4F9DC-3E72-4057-BE75-4FDB2D3AA5EF}" type="datetimeFigureOut">
              <a:rPr lang="en-IN" smtClean="0"/>
              <a:t>17-03-2026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0B417-30B5-4544-9FB0-A2C2001C13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61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486150"/>
            <a:ext cx="86565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cap="none" spc="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PRE-BID </a:t>
            </a:r>
            <a:r>
              <a:rPr lang="en-US" sz="2400" b="1" cap="none" spc="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MEETING </a:t>
            </a:r>
            <a:endParaRPr lang="en-US" sz="2400" b="1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en-US" sz="24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RFP FOR </a:t>
            </a:r>
            <a:r>
              <a:rPr lang="en-US" sz="2400" b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RENEWAL OF ATS FOR ORCALE LICENSES</a:t>
            </a:r>
            <a:endParaRPr lang="en-US" sz="2400" b="1" cap="none" spc="0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0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123950"/>
            <a:ext cx="85344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RFP </a:t>
            </a:r>
            <a:r>
              <a:rPr lang="en-US" sz="2800" b="1" cap="none" spc="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for</a:t>
            </a:r>
            <a:r>
              <a:rPr lang="en-US" sz="2800" b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2800" b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Renewal of ATS OF Oracle Database      Licenses</a:t>
            </a:r>
            <a:endParaRPr lang="en-US" sz="2800" b="1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539750" indent="-539750"/>
            <a:endParaRPr lang="x-none" dirty="0">
              <a:latin typeface="Bookman Old Style" panose="02050604050505020204" pitchFamily="18" charset="0"/>
            </a:endParaRPr>
          </a:p>
          <a:p>
            <a:r>
              <a:rPr lang="en-US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  </a:t>
            </a:r>
            <a:r>
              <a:rPr lang="en-US" b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RFP </a:t>
            </a:r>
            <a:r>
              <a:rPr lang="en-US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Ref: </a:t>
            </a:r>
            <a:r>
              <a:rPr lang="en-US" b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LIC/CO/IT-BPR/HW/2025-26/03 </a:t>
            </a:r>
            <a:r>
              <a:rPr lang="en-US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Dated: </a:t>
            </a:r>
            <a:r>
              <a:rPr lang="en-US" b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13.03.2026 </a:t>
            </a:r>
            <a:r>
              <a:rPr lang="en-US" sz="28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543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35540"/>
              </p:ext>
            </p:extLst>
          </p:nvPr>
        </p:nvGraphicFramePr>
        <p:xfrm>
          <a:off x="127000" y="1157059"/>
          <a:ext cx="8864600" cy="36595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29777">
                  <a:extLst>
                    <a:ext uri="{9D8B030D-6E8A-4147-A177-3AD203B41FA5}">
                      <a16:colId xmlns:a16="http://schemas.microsoft.com/office/drawing/2014/main" val="11047001"/>
                    </a:ext>
                  </a:extLst>
                </a:gridCol>
                <a:gridCol w="6134823">
                  <a:extLst>
                    <a:ext uri="{9D8B030D-6E8A-4147-A177-3AD203B41FA5}">
                      <a16:colId xmlns:a16="http://schemas.microsoft.com/office/drawing/2014/main" val="3371512412"/>
                    </a:ext>
                  </a:extLst>
                </a:gridCol>
              </a:tblGrid>
              <a:tr h="490036"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Activity</a:t>
                      </a:r>
                    </a:p>
                  </a:txBody>
                  <a:tcPr>
                    <a:solidFill>
                      <a:srgbClr val="713E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Details</a:t>
                      </a:r>
                    </a:p>
                  </a:txBody>
                  <a:tcPr>
                    <a:solidFill>
                      <a:srgbClr val="713E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254812"/>
                  </a:ext>
                </a:extLst>
              </a:tr>
              <a:tr h="6809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spc="-1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Bid Processing fee (non-refundable)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Rs. 11,800 (INR 10000 + GST @ 18%) must be deposited through online NEFT/RTGS to the account of LIC. The bank details are given in Annexure-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64049785"/>
                  </a:ext>
                </a:extLst>
              </a:tr>
              <a:tr h="68097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Address for submission of hard copies of documents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The Executive Director (IT/DT), LIC of India, Central Office, IT Department,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Jeevan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Seva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Annexe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2nd floor, SV Road,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Santacruz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West, Mumbai –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400054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11376844"/>
                  </a:ext>
                </a:extLst>
              </a:tr>
              <a:tr h="4570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Last date and time for receiving queries on Bid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spc="-2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18th March, 2026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58035935"/>
                  </a:ext>
                </a:extLst>
              </a:tr>
              <a:tr h="2594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spc="-1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Bid Submission Date &amp; Time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27th March 2026,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latest by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3:30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pm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81507868"/>
                  </a:ext>
                </a:extLst>
              </a:tr>
              <a:tr h="58601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Eligibility cum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Technical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Bid </a:t>
                      </a:r>
                      <a:r>
                        <a:rPr lang="en-US" sz="1500" b="0" i="0" u="none" strike="noStrike" spc="-1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opening date/ time/ venue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27th March 2026, </a:t>
                      </a:r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at </a:t>
                      </a: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4:00 </a:t>
                      </a:r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pm, at the above address. 	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57883244"/>
                  </a:ext>
                </a:extLst>
              </a:tr>
              <a:tr h="461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Commercial Bid Opening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The Indicative Commercial Bids of the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qualified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bidders will be opened on the notified date.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9736662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20955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Activity Schedule</a:t>
            </a:r>
            <a:endParaRPr lang="en-IN" sz="3200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8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89574"/>
              </p:ext>
            </p:extLst>
          </p:nvPr>
        </p:nvGraphicFramePr>
        <p:xfrm>
          <a:off x="457200" y="1047749"/>
          <a:ext cx="8229600" cy="3657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142212571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76222935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40073241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014244693"/>
                    </a:ext>
                  </a:extLst>
                </a:gridCol>
              </a:tblGrid>
              <a:tr h="354768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Book Antiqua" panose="02040602050305030304" pitchFamily="18" charset="0"/>
                        </a:rPr>
                        <a:t>Sn</a:t>
                      </a:r>
                      <a:endParaRPr lang="en-IN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Book Antiqua" panose="02040602050305030304" pitchFamily="18" charset="0"/>
                        </a:rPr>
                        <a:t>Item Description</a:t>
                      </a:r>
                      <a:endParaRPr lang="en-IN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Book Antiqua" panose="02040602050305030304" pitchFamily="18" charset="0"/>
                        </a:rPr>
                        <a:t>Quantity</a:t>
                      </a:r>
                      <a:endParaRPr lang="en-IN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Book Antiqua" panose="02040602050305030304" pitchFamily="18" charset="0"/>
                        </a:rPr>
                        <a:t>Period of Renewal</a:t>
                      </a:r>
                      <a:endParaRPr lang="en-IN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900779"/>
                  </a:ext>
                </a:extLst>
              </a:tr>
              <a:tr h="354768">
                <a:tc gridSpan="4"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latin typeface="Book Antiqua" panose="02040602050305030304" pitchFamily="18" charset="0"/>
                        </a:rPr>
                        <a:t>Premier</a:t>
                      </a:r>
                      <a:r>
                        <a:rPr lang="en-GB" sz="1600" b="1" baseline="0" dirty="0" smtClean="0">
                          <a:latin typeface="Book Antiqua" panose="02040602050305030304" pitchFamily="18" charset="0"/>
                        </a:rPr>
                        <a:t> Support-CSI No. 21818469</a:t>
                      </a:r>
                      <a:endParaRPr lang="en-IN" sz="16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431724"/>
                  </a:ext>
                </a:extLst>
              </a:tr>
              <a:tr h="620843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Book Antiqua" panose="02040602050305030304" pitchFamily="18" charset="0"/>
                        </a:rPr>
                        <a:t>1</a:t>
                      </a:r>
                      <a:endParaRPr lang="en-IN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Book Antiqua" panose="02040602050305030304" pitchFamily="18" charset="0"/>
                        </a:rPr>
                        <a:t>Oracle Database EE Processor Perpetual</a:t>
                      </a:r>
                      <a:endParaRPr lang="en-IN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Book Antiqua" panose="02040602050305030304" pitchFamily="18" charset="0"/>
                        </a:rPr>
                        <a:t>55</a:t>
                      </a:r>
                      <a:endParaRPr lang="en-IN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Book Antiqua" panose="02040602050305030304" pitchFamily="18" charset="0"/>
                        </a:rPr>
                        <a:t>1 year</a:t>
                      </a:r>
                      <a:endParaRPr lang="en-IN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7427"/>
                  </a:ext>
                </a:extLst>
              </a:tr>
              <a:tr h="57530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Book Antiqua" panose="02040602050305030304" pitchFamily="18" charset="0"/>
                        </a:rPr>
                        <a:t>2</a:t>
                      </a:r>
                      <a:endParaRPr lang="en-IN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Book Antiqua" panose="02040602050305030304" pitchFamily="18" charset="0"/>
                        </a:rPr>
                        <a:t>Tuning Pack-Processor Perpetual</a:t>
                      </a:r>
                      <a:endParaRPr lang="en-IN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217168"/>
                  </a:ext>
                </a:extLst>
              </a:tr>
              <a:tr h="57530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Book Antiqua" panose="02040602050305030304" pitchFamily="18" charset="0"/>
                        </a:rPr>
                        <a:t>3</a:t>
                      </a:r>
                      <a:endParaRPr lang="en-IN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Book Antiqua" panose="02040602050305030304" pitchFamily="18" charset="0"/>
                        </a:rPr>
                        <a:t>Diagnostic Pack- Processor Perpetual</a:t>
                      </a:r>
                      <a:endParaRPr lang="en-IN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968735"/>
                  </a:ext>
                </a:extLst>
              </a:tr>
              <a:tr h="354768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Book Antiqua" panose="02040602050305030304" pitchFamily="18" charset="0"/>
                        </a:rPr>
                        <a:t>Premier</a:t>
                      </a:r>
                      <a:r>
                        <a:rPr lang="en-GB" sz="1600" b="1" baseline="0" dirty="0" smtClean="0">
                          <a:latin typeface="Book Antiqua" panose="02040602050305030304" pitchFamily="18" charset="0"/>
                        </a:rPr>
                        <a:t> Support-CSI No. 21818469</a:t>
                      </a:r>
                      <a:endParaRPr lang="en-IN" sz="1600" b="1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750486"/>
                  </a:ext>
                </a:extLst>
              </a:tr>
              <a:tr h="82185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Book Antiqua" panose="02040602050305030304" pitchFamily="18" charset="0"/>
                        </a:rPr>
                        <a:t>1</a:t>
                      </a:r>
                      <a:endParaRPr lang="en-IN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Book Antiqua" panose="02040602050305030304" pitchFamily="18" charset="0"/>
                        </a:rPr>
                        <a:t>Oracle Virtualization Software:</a:t>
                      </a:r>
                    </a:p>
                    <a:p>
                      <a:r>
                        <a:rPr lang="en-IN" sz="1600" dirty="0" smtClean="0">
                          <a:latin typeface="Book Antiqua" panose="02040602050305030304" pitchFamily="18" charset="0"/>
                        </a:rPr>
                        <a:t>Oracle VM-Oracle 1-Click Ordering</a:t>
                      </a:r>
                      <a:endParaRPr lang="en-IN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Book Antiqua" panose="02040602050305030304" pitchFamily="18" charset="0"/>
                        </a:rPr>
                        <a:t>8</a:t>
                      </a:r>
                      <a:endParaRPr lang="en-IN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Book Antiqua" panose="02040602050305030304" pitchFamily="18" charset="0"/>
                        </a:rPr>
                        <a:t>1 year</a:t>
                      </a:r>
                      <a:endParaRPr lang="en-IN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43883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+mn-ea"/>
                <a:cs typeface="+mn-cs"/>
              </a:rPr>
              <a:t>Scope</a:t>
            </a:r>
            <a:r>
              <a:rPr lang="en-GB" dirty="0" smtClean="0"/>
              <a:t> </a:t>
            </a:r>
            <a:r>
              <a:rPr lang="en-GB" sz="360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+mn-ea"/>
                <a:cs typeface="+mn-cs"/>
              </a:rPr>
              <a:t>of Work</a:t>
            </a:r>
            <a:endParaRPr lang="en-IN" sz="3600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82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95350"/>
            <a:ext cx="89916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Aft>
                <a:spcPts val="600"/>
              </a:spcAft>
            </a:pPr>
            <a:r>
              <a:rPr lang="en-US" sz="2000" b="1" dirty="0">
                <a:latin typeface="Bookman Old Style" panose="02050604050505020204" pitchFamily="18" charset="0"/>
              </a:rPr>
              <a:t>Experience and financial strength of Bidder</a:t>
            </a:r>
            <a:r>
              <a:rPr lang="en-US" sz="2000" dirty="0" smtClean="0">
                <a:latin typeface="Bookman Old Style" panose="02050604050505020204" pitchFamily="18" charset="0"/>
              </a:rPr>
              <a:t>:</a:t>
            </a:r>
            <a:endParaRPr lang="en-US" sz="2000" dirty="0">
              <a:latin typeface="Bookman Old Style" panose="02050604050505020204" pitchFamily="18" charset="0"/>
            </a:endParaRP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The bidder </a:t>
            </a:r>
            <a:r>
              <a:rPr lang="en-US" dirty="0" smtClean="0">
                <a:latin typeface="Bookman Old Style" panose="02050604050505020204" pitchFamily="18" charset="0"/>
              </a:rPr>
              <a:t>must have minimum one Purchase Order for supply and/or Annual Technical Support (ATS) of Oracle licenses in India in the last 5 FY.</a:t>
            </a:r>
            <a:endParaRPr lang="en-US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The bidder should have minimum annual turnover of Rs. </a:t>
            </a:r>
            <a:r>
              <a:rPr lang="en-US" dirty="0" smtClean="0">
                <a:latin typeface="Bookman Old Style" panose="02050604050505020204" pitchFamily="18" charset="0"/>
              </a:rPr>
              <a:t>1 </a:t>
            </a:r>
            <a:r>
              <a:rPr lang="en-US" dirty="0">
                <a:latin typeface="Bookman Old Style" panose="02050604050505020204" pitchFamily="18" charset="0"/>
              </a:rPr>
              <a:t>crores in </a:t>
            </a:r>
            <a:r>
              <a:rPr lang="en-US" dirty="0" smtClean="0">
                <a:latin typeface="Bookman Old Style" panose="02050604050505020204" pitchFamily="18" charset="0"/>
              </a:rPr>
              <a:t>each of their last </a:t>
            </a:r>
            <a:r>
              <a:rPr lang="en-US" dirty="0">
                <a:latin typeface="Bookman Old Style" panose="02050604050505020204" pitchFamily="18" charset="0"/>
              </a:rPr>
              <a:t>three Financial Years – 2024-25, 2023-24, 2022-23.</a:t>
            </a: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The bidder should have positive PAT in the last three financial years-2024-25, 2023-24, 2022-23.</a:t>
            </a: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The bidder should have positive net-worth as per the latest audited financial statement of 2024-25</a:t>
            </a:r>
            <a:r>
              <a:rPr lang="en-US" dirty="0" smtClean="0">
                <a:latin typeface="Bookman Old Style" panose="02050604050505020204" pitchFamily="18" charset="0"/>
              </a:rPr>
              <a:t>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US" b="1" dirty="0">
                <a:latin typeface="Bookman Old Style" panose="02050604050505020204" pitchFamily="18" charset="0"/>
              </a:rPr>
              <a:t>Earnest Money Deposit (EMD)</a:t>
            </a:r>
            <a:r>
              <a:rPr lang="en-US" dirty="0">
                <a:latin typeface="Bookman Old Style" panose="02050604050505020204" pitchFamily="18" charset="0"/>
              </a:rPr>
              <a:t>:</a:t>
            </a:r>
            <a:endParaRPr lang="en-IN" b="1" dirty="0">
              <a:latin typeface="Bookman Old Style" panose="02050604050505020204" pitchFamily="18" charset="0"/>
            </a:endParaRPr>
          </a:p>
          <a:p>
            <a:pPr marL="269875"/>
            <a:r>
              <a:rPr lang="en-US" dirty="0">
                <a:latin typeface="Bookman Old Style" panose="02050604050505020204" pitchFamily="18" charset="0"/>
              </a:rPr>
              <a:t>Rupees 3 Lacs in the form of Bank Guarantee.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US" b="1" dirty="0">
                <a:latin typeface="Bookman Old Style" panose="02050604050505020204" pitchFamily="18" charset="0"/>
              </a:rPr>
              <a:t>Performance Bank Guarantee (PBG)</a:t>
            </a:r>
            <a:r>
              <a:rPr lang="en-US" dirty="0">
                <a:latin typeface="Bookman Old Style" panose="02050604050505020204" pitchFamily="18" charset="0"/>
              </a:rPr>
              <a:t>:</a:t>
            </a:r>
            <a:endParaRPr lang="en-IN" dirty="0">
              <a:latin typeface="Bookman Old Style" panose="02050604050505020204" pitchFamily="18" charset="0"/>
            </a:endParaRPr>
          </a:p>
          <a:p>
            <a:pPr marL="269875"/>
            <a:r>
              <a:rPr lang="en-US" dirty="0">
                <a:latin typeface="Bookman Old Style" panose="02050604050505020204" pitchFamily="18" charset="0"/>
              </a:rPr>
              <a:t>PBG payable at Mumbai to the tune of 5% of the approved L1 prices of all items shall be submitted by the selected bidder.</a:t>
            </a: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endParaRPr lang="en-US" dirty="0">
              <a:latin typeface="Bookman Old Style" panose="02050604050505020204" pitchFamily="18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endParaRPr lang="en-US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spcAft>
                <a:spcPts val="600"/>
              </a:spcAft>
            </a:pPr>
            <a:endParaRPr lang="en-US" sz="1600" b="1" dirty="0"/>
          </a:p>
          <a:p>
            <a:pPr>
              <a:spcAft>
                <a:spcPts val="600"/>
              </a:spcAft>
            </a:pPr>
            <a:endParaRPr lang="en-US" sz="1600" b="1" dirty="0"/>
          </a:p>
          <a:p>
            <a:pPr>
              <a:spcAft>
                <a:spcPts val="600"/>
              </a:spcAft>
            </a:pPr>
            <a:endParaRPr lang="en-IN" sz="1600" dirty="0"/>
          </a:p>
        </p:txBody>
      </p:sp>
      <p:sp>
        <p:nvSpPr>
          <p:cNvPr id="6" name="Rectangle 5"/>
          <p:cNvSpPr/>
          <p:nvPr/>
        </p:nvSpPr>
        <p:spPr>
          <a:xfrm>
            <a:off x="2743200" y="209550"/>
            <a:ext cx="3855543" cy="5355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Eligibility Criteria </a:t>
            </a:r>
            <a:endParaRPr lang="en-US" sz="5400" b="0" cap="none" spc="0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029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23" y="940020"/>
            <a:ext cx="904338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Bookman Old Style" panose="02050604050505020204" pitchFamily="18" charset="0"/>
              </a:rPr>
              <a:t> </a:t>
            </a:r>
            <a:r>
              <a:rPr lang="en-US" b="1" u="sng" dirty="0" smtClean="0">
                <a:latin typeface="Bookman Old Style" panose="02050604050505020204" pitchFamily="18" charset="0"/>
              </a:rPr>
              <a:t>Eligibility cum </a:t>
            </a:r>
            <a:r>
              <a:rPr lang="en-US" b="1" u="sng" dirty="0">
                <a:latin typeface="Bookman Old Style" panose="02050604050505020204" pitchFamily="18" charset="0"/>
              </a:rPr>
              <a:t>Technical </a:t>
            </a:r>
            <a:r>
              <a:rPr lang="en-US" b="1" u="sng" dirty="0" smtClean="0">
                <a:latin typeface="Bookman Old Style" panose="02050604050505020204" pitchFamily="18" charset="0"/>
              </a:rPr>
              <a:t>bid</a:t>
            </a: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Bidder profile in the format given in </a:t>
            </a:r>
            <a:r>
              <a:rPr lang="en-GB" dirty="0" smtClean="0">
                <a:latin typeface="Bookman Old Style" panose="02050604050505020204" pitchFamily="18" charset="0"/>
              </a:rPr>
              <a:t>Annexure-I</a:t>
            </a:r>
            <a:endParaRPr lang="en-GB" dirty="0">
              <a:latin typeface="Bookman Old Style" panose="02050604050505020204" pitchFamily="18" charset="0"/>
            </a:endParaRP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C</a:t>
            </a:r>
            <a:r>
              <a:rPr lang="en-GB" dirty="0" smtClean="0">
                <a:latin typeface="Bookman Old Style" panose="02050604050505020204" pitchFamily="18" charset="0"/>
              </a:rPr>
              <a:t>ertified </a:t>
            </a:r>
            <a:r>
              <a:rPr lang="en-GB" dirty="0">
                <a:latin typeface="Bookman Old Style" panose="02050604050505020204" pitchFamily="18" charset="0"/>
              </a:rPr>
              <a:t>copy of the Board resolution </a:t>
            </a:r>
            <a:r>
              <a:rPr lang="en-GB" dirty="0" smtClean="0">
                <a:latin typeface="Bookman Old Style" panose="02050604050505020204" pitchFamily="18" charset="0"/>
              </a:rPr>
              <a:t>and Power of Attorney.</a:t>
            </a:r>
            <a:endParaRPr lang="en-GB" dirty="0">
              <a:latin typeface="Bookman Old Style" panose="02050604050505020204" pitchFamily="18" charset="0"/>
            </a:endParaRP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Bookman Old Style" panose="02050604050505020204" pitchFamily="18" charset="0"/>
              </a:rPr>
              <a:t>Copy </a:t>
            </a:r>
            <a:r>
              <a:rPr lang="en-GB" dirty="0">
                <a:latin typeface="Bookman Old Style" panose="02050604050505020204" pitchFamily="18" charset="0"/>
              </a:rPr>
              <a:t>of valid GST Certificate &amp; PAN </a:t>
            </a:r>
            <a:r>
              <a:rPr lang="en-GB" dirty="0" smtClean="0">
                <a:latin typeface="Bookman Old Style" panose="02050604050505020204" pitchFamily="18" charset="0"/>
              </a:rPr>
              <a:t>&amp; cancelled cheque.</a:t>
            </a:r>
            <a:endParaRPr lang="en-GB" dirty="0">
              <a:latin typeface="Bookman Old Style" panose="02050604050505020204" pitchFamily="18" charset="0"/>
            </a:endParaRP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Bookman Old Style" panose="02050604050505020204" pitchFamily="18" charset="0"/>
              </a:rPr>
              <a:t>Copy </a:t>
            </a:r>
            <a:r>
              <a:rPr lang="en-GB" dirty="0">
                <a:latin typeface="Bookman Old Style" panose="02050604050505020204" pitchFamily="18" charset="0"/>
              </a:rPr>
              <a:t>of </a:t>
            </a:r>
            <a:r>
              <a:rPr lang="en-GB" dirty="0" smtClean="0">
                <a:latin typeface="Bookman Old Style" panose="02050604050505020204" pitchFamily="18" charset="0"/>
              </a:rPr>
              <a:t>EMD BG as per Annexure IV and Bid Processing Fee receipt.</a:t>
            </a: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Bookman Old Style" panose="02050604050505020204" pitchFamily="18" charset="0"/>
              </a:rPr>
              <a:t>Copy </a:t>
            </a:r>
            <a:r>
              <a:rPr lang="en-GB" dirty="0">
                <a:latin typeface="Bookman Old Style" panose="02050604050505020204" pitchFamily="18" charset="0"/>
              </a:rPr>
              <a:t>of Pre Contract Integrity </a:t>
            </a:r>
            <a:r>
              <a:rPr lang="en-GB" dirty="0" smtClean="0">
                <a:latin typeface="Bookman Old Style" panose="02050604050505020204" pitchFamily="18" charset="0"/>
              </a:rPr>
              <a:t>Pact as per Annexure VI.</a:t>
            </a:r>
            <a:endParaRPr lang="en-GB" dirty="0">
              <a:latin typeface="Bookman Old Style" panose="02050604050505020204" pitchFamily="18" charset="0"/>
            </a:endParaRP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Bookman Old Style" panose="02050604050505020204" pitchFamily="18" charset="0"/>
              </a:rPr>
              <a:t>Current </a:t>
            </a:r>
            <a:r>
              <a:rPr lang="en-GB" dirty="0">
                <a:latin typeface="Bookman Old Style" panose="02050604050505020204" pitchFamily="18" charset="0"/>
              </a:rPr>
              <a:t>status of the </a:t>
            </a:r>
            <a:r>
              <a:rPr lang="en-GB" dirty="0" smtClean="0">
                <a:latin typeface="Bookman Old Style" panose="02050604050505020204" pitchFamily="18" charset="0"/>
              </a:rPr>
              <a:t>pending litigations.</a:t>
            </a:r>
            <a:endParaRPr lang="en-GB" dirty="0">
              <a:latin typeface="Bookman Old Style" panose="02050604050505020204" pitchFamily="18" charset="0"/>
            </a:endParaRP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Bookman Old Style" panose="02050604050505020204" pitchFamily="18" charset="0"/>
              </a:rPr>
              <a:t>Copy </a:t>
            </a:r>
            <a:r>
              <a:rPr lang="en-GB" dirty="0">
                <a:latin typeface="Bookman Old Style" panose="02050604050505020204" pitchFamily="18" charset="0"/>
              </a:rPr>
              <a:t>of Manufacturer’s Authorization Form (MAF) from the </a:t>
            </a:r>
            <a:r>
              <a:rPr lang="en-GB" dirty="0" smtClean="0">
                <a:latin typeface="Bookman Old Style" panose="02050604050505020204" pitchFamily="18" charset="0"/>
              </a:rPr>
              <a:t>OEM.</a:t>
            </a:r>
            <a:endParaRPr lang="en-GB" dirty="0">
              <a:latin typeface="Bookman Old Style" panose="02050604050505020204" pitchFamily="18" charset="0"/>
            </a:endParaRP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Bookman Old Style" panose="02050604050505020204" pitchFamily="18" charset="0"/>
              </a:rPr>
              <a:t>Land </a:t>
            </a:r>
            <a:r>
              <a:rPr lang="en-GB" dirty="0">
                <a:latin typeface="Bookman Old Style" panose="02050604050505020204" pitchFamily="18" charset="0"/>
              </a:rPr>
              <a:t>Border Declaration in the format given in Annexure V</a:t>
            </a: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Bookman Old Style" panose="02050604050505020204" pitchFamily="18" charset="0"/>
              </a:rPr>
              <a:t>Certificate </a:t>
            </a:r>
            <a:r>
              <a:rPr lang="en-GB" dirty="0">
                <a:latin typeface="Bookman Old Style" panose="02050604050505020204" pitchFamily="18" charset="0"/>
              </a:rPr>
              <a:t>of local content in the format given in Annexure VII</a:t>
            </a: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Bookman Old Style" panose="02050604050505020204" pitchFamily="18" charset="0"/>
              </a:rPr>
              <a:t>Non-Disclosure </a:t>
            </a:r>
            <a:r>
              <a:rPr lang="en-GB" dirty="0">
                <a:latin typeface="Bookman Old Style" panose="02050604050505020204" pitchFamily="18" charset="0"/>
              </a:rPr>
              <a:t>Agreement in the format given in Annexure –</a:t>
            </a:r>
            <a:r>
              <a:rPr lang="en-GB" dirty="0" smtClean="0">
                <a:latin typeface="Bookman Old Style" panose="02050604050505020204" pitchFamily="18" charset="0"/>
              </a:rPr>
              <a:t>VIII</a:t>
            </a:r>
          </a:p>
          <a:p>
            <a:pPr marL="711200" indent="-457200">
              <a:buFont typeface="Wingdings" panose="05000000000000000000" pitchFamily="2" charset="2"/>
              <a:buChar char="Ø"/>
            </a:pPr>
            <a:r>
              <a:rPr lang="en-US" b="1" u="sng" dirty="0">
                <a:latin typeface="Bookman Old Style" panose="02050604050505020204" pitchFamily="18" charset="0"/>
              </a:rPr>
              <a:t>Indicative Commercial bid</a:t>
            </a:r>
            <a:endParaRPr lang="en-IN" b="1" u="sng" dirty="0">
              <a:latin typeface="Bookman Old Style" panose="02050604050505020204" pitchFamily="18" charset="0"/>
            </a:endParaRPr>
          </a:p>
          <a:p>
            <a:pPr marL="711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Bookman Old Style" panose="02050604050505020204" pitchFamily="18" charset="0"/>
              </a:rPr>
              <a:t>Annexure-Commercial</a:t>
            </a:r>
            <a:endParaRPr lang="en-US" dirty="0">
              <a:latin typeface="Bookman Old Style" panose="02050604050505020204" pitchFamily="18" charset="0"/>
            </a:endParaRPr>
          </a:p>
          <a:p>
            <a:pPr marL="539750" indent="-285750">
              <a:buFont typeface="Arial" panose="020B0604020202020204" pitchFamily="34" charset="0"/>
              <a:buChar char="•"/>
            </a:pPr>
            <a:endParaRPr lang="en-US" sz="1700" dirty="0" smtClean="0">
              <a:latin typeface="Bookman Old Style" panose="02050604050505020204" pitchFamily="18" charset="0"/>
            </a:endParaRPr>
          </a:p>
          <a:p>
            <a:pPr marL="539750" indent="-285750">
              <a:buFont typeface="Courier New" panose="02070309020205020404" pitchFamily="49" charset="0"/>
              <a:buChar char="o"/>
            </a:pPr>
            <a:endParaRPr lang="en-US" sz="1700" dirty="0"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57150"/>
            <a:ext cx="464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000" b="1" u="sng" dirty="0" smtClean="0">
              <a:latin typeface="Bookman Old Style" panose="02050604050505020204" pitchFamily="18" charset="0"/>
            </a:endParaRPr>
          </a:p>
          <a:p>
            <a:r>
              <a:rPr lang="en-US" sz="24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Documents</a:t>
            </a:r>
            <a:r>
              <a:rPr lang="en-US" sz="2400" b="1" dirty="0" smtClean="0">
                <a:latin typeface="Bookman Old Style" panose="02050604050505020204" pitchFamily="18" charset="0"/>
              </a:rPr>
              <a:t> </a:t>
            </a:r>
            <a:r>
              <a:rPr lang="en-US" sz="240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to </a:t>
            </a:r>
            <a:r>
              <a:rPr lang="en-US" sz="240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be uploaded</a:t>
            </a:r>
          </a:p>
        </p:txBody>
      </p:sp>
    </p:spTree>
    <p:extLst>
      <p:ext uri="{BB962C8B-B14F-4D97-AF65-F5344CB8AC3E}">
        <p14:creationId xmlns:p14="http://schemas.microsoft.com/office/powerpoint/2010/main" val="914009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40020"/>
            <a:ext cx="9109609" cy="331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95000"/>
              </a:lnSpc>
              <a:buFont typeface="Wingdings" pitchFamily="2" charset="2"/>
              <a:buChar char="Ø"/>
            </a:pPr>
            <a:endParaRPr lang="en-GB" b="1" dirty="0" smtClean="0">
              <a:latin typeface="Bookman Old Style" panose="02050604050505020204" pitchFamily="18" charset="0"/>
            </a:endParaRPr>
          </a:p>
          <a:p>
            <a:pPr marL="266700" indent="-266700">
              <a:lnSpc>
                <a:spcPct val="95000"/>
              </a:lnSpc>
              <a:buFont typeface="Wingdings" pitchFamily="2" charset="2"/>
              <a:buChar char="Ø"/>
            </a:pPr>
            <a:endParaRPr lang="en-GB" b="1" dirty="0">
              <a:latin typeface="Bookman Old Style" panose="02050604050505020204" pitchFamily="18" charset="0"/>
            </a:endParaRPr>
          </a:p>
          <a:p>
            <a:pPr marL="266700" indent="-266700">
              <a:lnSpc>
                <a:spcPct val="95000"/>
              </a:lnSpc>
              <a:buFont typeface="Wingdings" pitchFamily="2" charset="2"/>
              <a:buChar char="Ø"/>
            </a:pPr>
            <a:r>
              <a:rPr lang="en-GB" b="1" dirty="0" smtClean="0">
                <a:latin typeface="Bookman Old Style" panose="02050604050505020204" pitchFamily="18" charset="0"/>
              </a:rPr>
              <a:t>Introductory Meeting</a:t>
            </a:r>
            <a:r>
              <a:rPr lang="en-GB" dirty="0" smtClean="0">
                <a:latin typeface="Bookman Old Style" panose="02050604050505020204" pitchFamily="18" charset="0"/>
              </a:rPr>
              <a:t>- National </a:t>
            </a:r>
            <a:r>
              <a:rPr lang="en-GB" dirty="0" smtClean="0">
                <a:latin typeface="Bookman Old Style" panose="02050604050505020204" pitchFamily="18" charset="0"/>
              </a:rPr>
              <a:t>Project </a:t>
            </a:r>
            <a:r>
              <a:rPr lang="en-GB" dirty="0" smtClean="0">
                <a:latin typeface="Bookman Old Style" panose="02050604050505020204" pitchFamily="18" charset="0"/>
              </a:rPr>
              <a:t>Manager/Account Manager to be appointed.</a:t>
            </a:r>
          </a:p>
          <a:p>
            <a:pPr marL="266700" indent="-266700">
              <a:lnSpc>
                <a:spcPct val="95000"/>
              </a:lnSpc>
              <a:buFont typeface="Wingdings" pitchFamily="2" charset="2"/>
              <a:buChar char="Ø"/>
            </a:pPr>
            <a:endParaRPr lang="en-GB" dirty="0" smtClean="0">
              <a:latin typeface="Bookman Old Style" panose="02050604050505020204" pitchFamily="18" charset="0"/>
            </a:endParaRPr>
          </a:p>
          <a:p>
            <a:pPr marL="266700" indent="-266700">
              <a:lnSpc>
                <a:spcPct val="95000"/>
              </a:lnSpc>
              <a:buFont typeface="Wingdings" pitchFamily="2" charset="2"/>
              <a:buChar char="Ø"/>
            </a:pPr>
            <a:r>
              <a:rPr lang="en-IN" b="1" dirty="0" smtClean="0">
                <a:latin typeface="Bookman Old Style" panose="02050604050505020204" pitchFamily="18" charset="0"/>
              </a:rPr>
              <a:t>Insurance</a:t>
            </a:r>
            <a:r>
              <a:rPr lang="en-IN" dirty="0">
                <a:latin typeface="Bookman Old Style" panose="02050604050505020204" pitchFamily="18" charset="0"/>
              </a:rPr>
              <a:t>: The vendor must have and maintain valid and enforceable insurance policies for public liability either </a:t>
            </a:r>
            <a:r>
              <a:rPr lang="en-GB" dirty="0">
                <a:latin typeface="Bookman Old Style" panose="02050604050505020204" pitchFamily="18" charset="0"/>
              </a:rPr>
              <a:t> either professional indemnity or errors and omissions; workers' compensation as required by law.</a:t>
            </a:r>
          </a:p>
          <a:p>
            <a:pPr marL="266700" indent="-266700">
              <a:lnSpc>
                <a:spcPct val="95000"/>
              </a:lnSpc>
              <a:buFont typeface="Wingdings" pitchFamily="2" charset="2"/>
              <a:buChar char="Ø"/>
            </a:pPr>
            <a:endParaRPr lang="en-IN" b="1" dirty="0" smtClean="0">
              <a:latin typeface="Bookman Old Style" panose="02050604050505020204" pitchFamily="18" charset="0"/>
            </a:endParaRPr>
          </a:p>
          <a:p>
            <a:pPr marL="266700" indent="-266700">
              <a:lnSpc>
                <a:spcPct val="95000"/>
              </a:lnSpc>
              <a:buFont typeface="Wingdings" pitchFamily="2" charset="2"/>
              <a:buChar char="Ø"/>
            </a:pPr>
            <a:r>
              <a:rPr lang="en-IN" b="1" dirty="0" smtClean="0">
                <a:latin typeface="Bookman Old Style" panose="02050604050505020204" pitchFamily="18" charset="0"/>
              </a:rPr>
              <a:t>Payment </a:t>
            </a:r>
            <a:r>
              <a:rPr lang="en-IN" b="1" dirty="0">
                <a:latin typeface="Bookman Old Style" panose="02050604050505020204" pitchFamily="18" charset="0"/>
              </a:rPr>
              <a:t>Terms</a:t>
            </a:r>
            <a:r>
              <a:rPr lang="en-IN" dirty="0" smtClean="0">
                <a:latin typeface="Bookman Old Style" panose="02050604050505020204" pitchFamily="18" charset="0"/>
              </a:rPr>
              <a:t>: Advance payment for ATS on yearly basis </a:t>
            </a:r>
            <a:endParaRPr lang="en-IN" dirty="0">
              <a:latin typeface="Bookman Old Style" panose="02050604050505020204" pitchFamily="18" charset="0"/>
            </a:endParaRPr>
          </a:p>
          <a:p>
            <a:pPr marL="266700" indent="-266700">
              <a:spcBef>
                <a:spcPts val="600"/>
              </a:spcBef>
              <a:buFont typeface="Wingdings" pitchFamily="2" charset="2"/>
              <a:buChar char="Ø"/>
            </a:pPr>
            <a:endParaRPr lang="en-IN" dirty="0">
              <a:latin typeface="Bookman Old Style" panose="02050604050505020204" pitchFamily="18" charset="0"/>
            </a:endParaRPr>
          </a:p>
          <a:p>
            <a:endParaRPr lang="en-IN" sz="1700" dirty="0"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209550"/>
            <a:ext cx="4648200" cy="4862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0" cap="none" spc="0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Terms </a:t>
            </a:r>
            <a:r>
              <a:rPr lang="en-US" sz="3200" b="0" cap="none" spc="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and Conditions </a:t>
            </a:r>
          </a:p>
        </p:txBody>
      </p:sp>
    </p:spTree>
    <p:extLst>
      <p:ext uri="{BB962C8B-B14F-4D97-AF65-F5344CB8AC3E}">
        <p14:creationId xmlns:p14="http://schemas.microsoft.com/office/powerpoint/2010/main" val="362405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504950"/>
            <a:ext cx="8458200" cy="156966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0973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5596</TotalTime>
  <Words>550</Words>
  <Application>Microsoft Office PowerPoint</Application>
  <PresentationFormat>On-screen Show (16:9)</PresentationFormat>
  <Paragraphs>82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Book Antiqua</vt:lpstr>
      <vt:lpstr>Bookman Old Style</vt:lpstr>
      <vt:lpstr>Calibri</vt:lpstr>
      <vt:lpstr>Courier New</vt:lpstr>
      <vt:lpstr>Wingdings</vt:lpstr>
      <vt:lpstr>Office Theme</vt:lpstr>
      <vt:lpstr>1_Custom Design</vt:lpstr>
      <vt:lpstr>2_Custom Design</vt:lpstr>
      <vt:lpstr>Custom Design</vt:lpstr>
      <vt:lpstr>PowerPoint Presentation</vt:lpstr>
      <vt:lpstr>PowerPoint Presentation</vt:lpstr>
      <vt:lpstr>PowerPoint Presentation</vt:lpstr>
      <vt:lpstr>Scope of Work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Bommi Ashok Kumar</dc:creator>
  <cp:keywords>Classification=INT3RNAL</cp:keywords>
  <cp:lastModifiedBy>PRERNA JOSHI</cp:lastModifiedBy>
  <cp:revision>190</cp:revision>
  <dcterms:created xsi:type="dcterms:W3CDTF">2024-04-23T07:13:07Z</dcterms:created>
  <dcterms:modified xsi:type="dcterms:W3CDTF">2026-03-17T12:14:42Z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f3d88d5b-8107-42ac-94aa-077c63522b7c</vt:lpwstr>
  </property>
  <property fmtid="{D5CDD505-2E9C-101B-9397-08002B2CF9AE}" pid="3" name="Classification">
    <vt:lpwstr>INT3RNAL</vt:lpwstr>
  </property>
  <property fmtid="{D5CDD505-2E9C-101B-9397-08002B2CF9AE}" pid="4" name="OriginatingUser">
    <vt:lpwstr>prerna.joshi1 </vt:lpwstr>
  </property>
</Properties>
</file>